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71" r:id="rId6"/>
    <p:sldId id="273" r:id="rId7"/>
    <p:sldId id="263" r:id="rId8"/>
    <p:sldId id="264" r:id="rId9"/>
    <p:sldId id="265" r:id="rId10"/>
    <p:sldId id="262" r:id="rId11"/>
    <p:sldId id="268" r:id="rId12"/>
    <p:sldId id="272" r:id="rId13"/>
    <p:sldId id="270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46" d="100"/>
          <a:sy n="46" d="100"/>
        </p:scale>
        <p:origin x="33" y="7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4C1BDE-FCA3-4987-B9C1-8A73E6F06117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7DD291-4ABC-4A4A-8222-51FBDFDD9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16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https://en.wikipedia.org/w/index.php?title=Voice_over_IP&amp;gettingStartedReturn=true#Adoption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7DD291-4ABC-4A4A-8222-51FBDFDD9E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16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28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13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4383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2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983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4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308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4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579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62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372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7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77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65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96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76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FBB6E6-16BC-495E-965E-C8438D4EEE82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2E86F-FC97-4983-BF80-8C0ED520B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48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hyperlink" Target="https://play.google.com/store/apps/details?id=com.hecorat.screenrecorder.free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zfoneproject.com/docs/asterisk/man/html/u_guide.html" TargetMode="External"/><Relationship Id="rId2" Type="http://schemas.openxmlformats.org/officeDocument/2006/relationships/hyperlink" Target="https://trac.pjsip.org/repos/wiki/GettingStarted/Androi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lay.google.com/store/apps/details?id=com.hecorat.screenrecorder.free&amp;hl=e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558661"/>
            <a:ext cx="8825658" cy="3329581"/>
          </a:xfrm>
        </p:spPr>
        <p:txBody>
          <a:bodyPr/>
          <a:lstStyle/>
          <a:p>
            <a:r>
              <a:rPr lang="en-US" dirty="0" err="1" smtClean="0"/>
              <a:t>SecureCall</a:t>
            </a:r>
            <a:r>
              <a:rPr lang="en-US" dirty="0" smtClean="0"/>
              <a:t>	</a:t>
            </a:r>
            <a:br>
              <a:rPr lang="en-US" dirty="0" smtClean="0"/>
            </a:br>
            <a:r>
              <a:rPr lang="en-US" sz="2800" dirty="0" smtClean="0"/>
              <a:t>CECS 579 Information Security -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036777"/>
            <a:ext cx="4432484" cy="1395176"/>
          </a:xfrm>
        </p:spPr>
        <p:txBody>
          <a:bodyPr/>
          <a:lstStyle/>
          <a:p>
            <a:r>
              <a:rPr lang="en-US" dirty="0" smtClean="0"/>
              <a:t>Gagandeep Singh Randhawa</a:t>
            </a:r>
          </a:p>
          <a:p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154955" y="4637675"/>
            <a:ext cx="4432484" cy="13951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smtClean="0"/>
              <a:t>Aniket Nade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47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VOIP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Kind of server required for </a:t>
            </a:r>
            <a:r>
              <a:rPr lang="en-US" dirty="0" smtClean="0"/>
              <a:t>VOIP.</a:t>
            </a:r>
            <a:endParaRPr lang="en-US" dirty="0"/>
          </a:p>
          <a:p>
            <a:pPr lvl="1"/>
            <a:r>
              <a:rPr lang="en-US" dirty="0" smtClean="0"/>
              <a:t>Non </a:t>
            </a:r>
            <a:r>
              <a:rPr lang="en-US" dirty="0" smtClean="0"/>
              <a:t>media proxy server</a:t>
            </a:r>
          </a:p>
          <a:p>
            <a:r>
              <a:rPr lang="en-US" dirty="0" smtClean="0"/>
              <a:t>Server Platform Setu</a:t>
            </a:r>
            <a:r>
              <a:rPr lang="en-US" dirty="0" smtClean="0"/>
              <a:t>p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ZRTP</a:t>
            </a:r>
          </a:p>
          <a:p>
            <a:pPr lvl="1"/>
            <a:r>
              <a:rPr lang="en-US" dirty="0" smtClean="0"/>
              <a:t>Asterisk 1.8</a:t>
            </a:r>
          </a:p>
          <a:p>
            <a:pPr lvl="1"/>
            <a:r>
              <a:rPr lang="en-US" dirty="0" smtClean="0"/>
              <a:t>Cent </a:t>
            </a:r>
            <a:r>
              <a:rPr lang="en-US" dirty="0" smtClean="0"/>
              <a:t>OS </a:t>
            </a:r>
            <a:r>
              <a:rPr lang="en-US" dirty="0" smtClean="0"/>
              <a:t>7</a:t>
            </a:r>
          </a:p>
          <a:p>
            <a:pPr lvl="1"/>
            <a:r>
              <a:rPr lang="en-US" dirty="0" err="1" smtClean="0"/>
              <a:t>libZRTP</a:t>
            </a:r>
            <a:r>
              <a:rPr lang="en-US" dirty="0" smtClean="0"/>
              <a:t> </a:t>
            </a:r>
            <a:r>
              <a:rPr lang="en-US" dirty="0" smtClean="0"/>
              <a:t>SDK</a:t>
            </a:r>
          </a:p>
        </p:txBody>
      </p:sp>
    </p:spTree>
    <p:extLst>
      <p:ext uri="{BB962C8B-B14F-4D97-AF65-F5344CB8AC3E}">
        <p14:creationId xmlns:p14="http://schemas.microsoft.com/office/powerpoint/2010/main" val="91623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385534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600" dirty="0" smtClean="0"/>
          </a:p>
          <a:p>
            <a:pPr marL="0" indent="0" algn="ctr">
              <a:buNone/>
            </a:pPr>
            <a:r>
              <a:rPr lang="en-US" sz="1600" dirty="0" smtClean="0"/>
              <a:t> MITM SOLUTION</a:t>
            </a:r>
          </a:p>
          <a:p>
            <a:pPr marL="0" indent="0" algn="ctr">
              <a:buNone/>
            </a:pPr>
            <a:r>
              <a:rPr lang="en-US" sz="1050" dirty="0" smtClean="0"/>
              <a:t>Source</a:t>
            </a:r>
            <a:r>
              <a:rPr lang="en-US" sz="1050" dirty="0"/>
              <a:t>: http://zfoneproject.com/docs/asterisk/man/html/u_guide.html</a:t>
            </a:r>
          </a:p>
          <a:p>
            <a:pPr lvl="6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201" y="1651298"/>
            <a:ext cx="8358761" cy="37436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76687" y="3523129"/>
            <a:ext cx="70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20447796">
            <a:off x="5576582" y="3071308"/>
            <a:ext cx="83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00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ceiving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32649" y="1353892"/>
            <a:ext cx="6951015" cy="39098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5927464"/>
            <a:ext cx="8946541" cy="32093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Videos recorded using </a:t>
            </a:r>
            <a:r>
              <a:rPr lang="en-US" dirty="0">
                <a:hlinkClick r:id="rId7"/>
              </a:rPr>
              <a:t>AZ Screen Recorder</a:t>
            </a:r>
            <a:endParaRPr lang="en-US" dirty="0"/>
          </a:p>
        </p:txBody>
      </p:sp>
      <p:pic>
        <p:nvPicPr>
          <p:cNvPr id="7" name="Calling Phone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1350902"/>
            <a:ext cx="6956331" cy="391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7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71022"/>
            <a:ext cx="8946541" cy="4195481"/>
          </a:xfrm>
        </p:spPr>
        <p:txBody>
          <a:bodyPr/>
          <a:lstStyle/>
          <a:p>
            <a:r>
              <a:rPr lang="en-US" dirty="0" smtClean="0"/>
              <a:t>This system can be further enhanced for Video Calling</a:t>
            </a:r>
          </a:p>
          <a:p>
            <a:endParaRPr lang="en-US" dirty="0" smtClean="0"/>
          </a:p>
          <a:p>
            <a:r>
              <a:rPr lang="en-US" dirty="0" smtClean="0"/>
              <a:t>It might also be possible to provide support for Conference Calls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79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[1]	PJSIP For Android: 	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trac.pjsip.org/repos/wiki/GettingStarted/Android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[</a:t>
            </a:r>
            <a:r>
              <a:rPr lang="en-US" dirty="0" smtClean="0"/>
              <a:t>2]	ZRTP with Asterisk 	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zfoneproject.com/docs/asterisk/man/html/u_guide.html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[3]	AZ </a:t>
            </a:r>
            <a:r>
              <a:rPr lang="en-US" dirty="0"/>
              <a:t>Screen Recorder </a:t>
            </a:r>
            <a:r>
              <a:rPr lang="en-US" sz="1600" dirty="0" smtClean="0"/>
              <a:t>	</a:t>
            </a:r>
            <a:r>
              <a:rPr lang="en-US" sz="1600" dirty="0" smtClean="0">
                <a:hlinkClick r:id="rId4"/>
              </a:rPr>
              <a:t>https</a:t>
            </a:r>
            <a:r>
              <a:rPr lang="en-US" sz="1600" dirty="0">
                <a:hlinkClick r:id="rId4"/>
              </a:rPr>
              <a:t>://</a:t>
            </a:r>
            <a:r>
              <a:rPr lang="en-US" sz="1600" dirty="0" smtClean="0">
                <a:hlinkClick r:id="rId4"/>
              </a:rPr>
              <a:t>play.google.com/store/apps/details?id=com.hecorat.screenrecorder.free&amp;hl=en</a:t>
            </a:r>
            <a:endParaRPr lang="en-US" sz="16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58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Adversary </a:t>
            </a:r>
            <a:r>
              <a:rPr lang="en-US" dirty="0" smtClean="0"/>
              <a:t>Scenario</a:t>
            </a:r>
            <a:endParaRPr lang="en-US" dirty="0" smtClean="0"/>
          </a:p>
          <a:p>
            <a:r>
              <a:rPr lang="en-US" dirty="0" smtClean="0"/>
              <a:t>SIP Stack</a:t>
            </a:r>
          </a:p>
          <a:p>
            <a:r>
              <a:rPr lang="en-US" dirty="0" smtClean="0"/>
              <a:t>ZRTP</a:t>
            </a:r>
          </a:p>
          <a:p>
            <a:r>
              <a:rPr lang="en-US" dirty="0"/>
              <a:t>VOIP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Challenges</a:t>
            </a:r>
          </a:p>
          <a:p>
            <a:r>
              <a:rPr lang="en-US" dirty="0" smtClean="0"/>
              <a:t>Demo</a:t>
            </a:r>
          </a:p>
          <a:p>
            <a:r>
              <a:rPr lang="en-US" dirty="0" smtClean="0"/>
              <a:t>Conclusion Future Work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47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237" y="1601116"/>
            <a:ext cx="6733633" cy="4711830"/>
          </a:xfrm>
        </p:spPr>
        <p:txBody>
          <a:bodyPr>
            <a:normAutofit/>
          </a:bodyPr>
          <a:lstStyle/>
          <a:p>
            <a:r>
              <a:rPr lang="en-US" dirty="0" smtClean="0"/>
              <a:t>VOIP</a:t>
            </a:r>
          </a:p>
          <a:p>
            <a:pPr lvl="1"/>
            <a:r>
              <a:rPr lang="en-US" dirty="0" smtClean="0"/>
              <a:t>Voice communications and multimedia over Internet Protocol networks </a:t>
            </a:r>
          </a:p>
          <a:p>
            <a:endParaRPr lang="en-US" dirty="0" smtClean="0"/>
          </a:p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Ease of setup</a:t>
            </a:r>
          </a:p>
          <a:p>
            <a:pPr lvl="1"/>
            <a:r>
              <a:rPr lang="en-US" dirty="0" smtClean="0"/>
              <a:t>Bandwidth Efficiency</a:t>
            </a:r>
          </a:p>
          <a:p>
            <a:pPr lvl="1"/>
            <a:r>
              <a:rPr lang="en-US" dirty="0" smtClean="0"/>
              <a:t>Reduced monthly phone cost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02480" y="3316961"/>
            <a:ext cx="4182932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Common Applications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Consumer Market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Dedicated VOIP Phones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Softphones – computers connected to </a:t>
            </a:r>
            <a:r>
              <a:rPr lang="en-US" sz="1400" dirty="0" smtClean="0"/>
              <a:t>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Mobile network providers and PSTN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Wifi</a:t>
            </a:r>
            <a:r>
              <a:rPr lang="en-US" sz="1400" dirty="0"/>
              <a:t> Calling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Smartphones with SIP </a:t>
            </a:r>
            <a:r>
              <a:rPr lang="en-US" sz="1400" dirty="0" smtClean="0"/>
              <a:t>clients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/>
              <a:t>Corporate 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Solutions aimed for businesses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Small to medium and Medium to Large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80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Adversary </a:t>
            </a:r>
            <a:r>
              <a:rPr lang="en-US" dirty="0" smtClean="0"/>
              <a:t>Scenario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937" y="5509143"/>
            <a:ext cx="1646063" cy="13488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t="21882"/>
          <a:stretch/>
        </p:blipFill>
        <p:spPr>
          <a:xfrm>
            <a:off x="1073422" y="1568170"/>
            <a:ext cx="9472515" cy="430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0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30" y="417994"/>
            <a:ext cx="9404723" cy="1400530"/>
          </a:xfrm>
        </p:spPr>
        <p:txBody>
          <a:bodyPr/>
          <a:lstStyle/>
          <a:p>
            <a:r>
              <a:rPr lang="en-US" dirty="0" smtClean="0"/>
              <a:t>SIP</a:t>
            </a:r>
            <a:br>
              <a:rPr lang="en-US" dirty="0" smtClean="0"/>
            </a:br>
            <a:r>
              <a:rPr lang="en-US" sz="1800" dirty="0" smtClean="0"/>
              <a:t>A communications protocol for signaling and controlling multimedia communication sessions, </a:t>
            </a:r>
            <a:r>
              <a:rPr lang="en-US" sz="1800" dirty="0" err="1" smtClean="0"/>
              <a:t>viz</a:t>
            </a:r>
            <a:r>
              <a:rPr lang="en-US" sz="1800" dirty="0"/>
              <a:t> </a:t>
            </a:r>
            <a:r>
              <a:rPr lang="en-US" sz="1800" dirty="0" smtClean="0"/>
              <a:t>Internet Telephony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71" y="1899547"/>
            <a:ext cx="8458054" cy="464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8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SIP Works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10" y="1349629"/>
            <a:ext cx="9799899" cy="4996342"/>
          </a:xfrm>
        </p:spPr>
      </p:pic>
    </p:spTree>
    <p:extLst>
      <p:ext uri="{BB962C8B-B14F-4D97-AF65-F5344CB8AC3E}">
        <p14:creationId xmlns:p14="http://schemas.microsoft.com/office/powerpoint/2010/main" val="245599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SIP Stack – PJSIP</a:t>
            </a:r>
            <a:br>
              <a:rPr lang="en-US" dirty="0" smtClean="0"/>
            </a:br>
            <a:r>
              <a:rPr lang="en-US" sz="1800" dirty="0" err="1" smtClean="0"/>
              <a:t>PJSIP</a:t>
            </a:r>
            <a:r>
              <a:rPr lang="en-US" sz="1800" dirty="0" smtClean="0"/>
              <a:t> is</a:t>
            </a:r>
            <a:r>
              <a:rPr lang="en-US" sz="1800" dirty="0"/>
              <a:t> free and Open Source multimedia communication library implementing standard based protocols such as </a:t>
            </a:r>
            <a:r>
              <a:rPr lang="en-US" sz="1800" dirty="0" smtClean="0"/>
              <a:t>SIP</a:t>
            </a:r>
            <a:r>
              <a:rPr lang="en-US" sz="1800" baseline="30000" dirty="0" smtClean="0"/>
              <a:t>[1]</a:t>
            </a:r>
            <a:endParaRPr lang="en-US" sz="4000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0698" y="1853248"/>
            <a:ext cx="8946541" cy="4640131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Advantages:</a:t>
            </a:r>
          </a:p>
          <a:p>
            <a:r>
              <a:rPr lang="en-US" sz="1700" b="1" dirty="0"/>
              <a:t>Complete and </a:t>
            </a:r>
            <a:r>
              <a:rPr lang="en-US" sz="1700" b="1" dirty="0" smtClean="0"/>
              <a:t>Integrated</a:t>
            </a:r>
            <a:endParaRPr lang="en-US" sz="1700" dirty="0" smtClean="0"/>
          </a:p>
          <a:p>
            <a:pPr lvl="1"/>
            <a:r>
              <a:rPr lang="en-US" sz="1700" dirty="0"/>
              <a:t>All three main components of real-time multimedia application, i.e. signaling, media features, and NAT traversal, have been taken care of by PJSIP</a:t>
            </a:r>
            <a:r>
              <a:rPr lang="en-US" sz="1700" dirty="0" smtClean="0"/>
              <a:t>.</a:t>
            </a:r>
          </a:p>
          <a:p>
            <a:pPr marL="400050"/>
            <a:r>
              <a:rPr lang="en-US" sz="1700" b="1" dirty="0"/>
              <a:t>Very Portable</a:t>
            </a:r>
          </a:p>
          <a:p>
            <a:pPr marL="800100" lvl="1"/>
            <a:r>
              <a:rPr lang="en-US" sz="1700" dirty="0" smtClean="0"/>
              <a:t>Windows, Windows Mobile, Linux, </a:t>
            </a:r>
            <a:r>
              <a:rPr lang="en-US" sz="1700" dirty="0" err="1" smtClean="0"/>
              <a:t>MacOS</a:t>
            </a:r>
            <a:r>
              <a:rPr lang="en-US" sz="1700" dirty="0" smtClean="0"/>
              <a:t>, Android, Symbian, IOS, Blackberry OS</a:t>
            </a:r>
          </a:p>
          <a:p>
            <a:r>
              <a:rPr lang="en-US" sz="1700" b="1" dirty="0" smtClean="0"/>
              <a:t>Compact and Small Footprint</a:t>
            </a:r>
          </a:p>
          <a:p>
            <a:r>
              <a:rPr lang="en-US" sz="1700" b="1" dirty="0" smtClean="0"/>
              <a:t>Documentation and Resources Availability</a:t>
            </a:r>
          </a:p>
          <a:p>
            <a:r>
              <a:rPr lang="en-US" sz="1700" b="1" dirty="0" smtClean="0"/>
              <a:t>TLS transport based on OPENSSL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Alternatives:</a:t>
            </a:r>
          </a:p>
          <a:p>
            <a:pPr lvl="1"/>
            <a:r>
              <a:rPr lang="en-US" dirty="0" smtClean="0"/>
              <a:t>MJSIP</a:t>
            </a:r>
          </a:p>
          <a:p>
            <a:pPr lvl="1"/>
            <a:r>
              <a:rPr lang="en-US" dirty="0" smtClean="0"/>
              <a:t>JAIN-SIP</a:t>
            </a:r>
          </a:p>
        </p:txBody>
      </p:sp>
    </p:spTree>
    <p:extLst>
      <p:ext uri="{BB962C8B-B14F-4D97-AF65-F5344CB8AC3E}">
        <p14:creationId xmlns:p14="http://schemas.microsoft.com/office/powerpoint/2010/main" val="131618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868" y="198195"/>
            <a:ext cx="9404723" cy="1400530"/>
          </a:xfrm>
        </p:spPr>
        <p:txBody>
          <a:bodyPr/>
          <a:lstStyle/>
          <a:p>
            <a:r>
              <a:rPr lang="en-US" dirty="0" smtClean="0"/>
              <a:t>ZRTP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58" y="1525017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Three phases in ZRTP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Discovery phase</a:t>
            </a:r>
          </a:p>
          <a:p>
            <a:pPr marL="0" indent="0">
              <a:buNone/>
            </a:pPr>
            <a:r>
              <a:rPr lang="en-US" dirty="0" smtClean="0"/>
              <a:t>Detecting if the peers supports ZRTP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Key agreement phase</a:t>
            </a:r>
          </a:p>
          <a:p>
            <a:pPr marL="0" indent="0">
              <a:buNone/>
            </a:pPr>
            <a:r>
              <a:rPr lang="en-US" dirty="0" smtClean="0"/>
              <a:t>Exchanging the key material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Secure phase</a:t>
            </a:r>
          </a:p>
          <a:p>
            <a:pPr marL="0" indent="0">
              <a:buNone/>
            </a:pPr>
            <a:r>
              <a:rPr lang="en-US" dirty="0" smtClean="0"/>
              <a:t>Confirm the cryptographic data and switch to SRTP </a:t>
            </a:r>
          </a:p>
        </p:txBody>
      </p:sp>
    </p:spTree>
    <p:extLst>
      <p:ext uri="{BB962C8B-B14F-4D97-AF65-F5344CB8AC3E}">
        <p14:creationId xmlns:p14="http://schemas.microsoft.com/office/powerpoint/2010/main" val="284007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ZRTP with PJSIP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446904"/>
            <a:ext cx="8946541" cy="4801495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Key exchange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256 bit </a:t>
            </a:r>
            <a:r>
              <a:rPr lang="en-US" dirty="0" err="1" smtClean="0"/>
              <a:t>Diffie-Helman</a:t>
            </a:r>
            <a:r>
              <a:rPr lang="en-US" dirty="0" smtClean="0"/>
              <a:t> elliptic curve.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Authentication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HMAC-SHA1 with authentication length of 80 bit.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SAS – Short Authentication String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To detect if something went wrong during key exchange and to enable users to check integrity of the session.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ZRTP defines the length of the mandatory SAS to 16-bits, i.e. 4 characters.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A good way to check SAS is that the caller reads the first two character of the SAS, the </a:t>
            </a:r>
            <a:r>
              <a:rPr lang="en-US" dirty="0" err="1" smtClean="0"/>
              <a:t>callee</a:t>
            </a:r>
            <a:r>
              <a:rPr lang="en-US" dirty="0" smtClean="0"/>
              <a:t> reads the second 2 characters.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The use of hash commitment in the DH exchange constrains attacker to only 1 guess to generate the correct SAS in his attack.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It gives the attacker only one out of 65536 chance of being undetected.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TWOFISH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Symmetric key block cipher.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Key size 256 bits.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8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1561</TotalTime>
  <Words>396</Words>
  <Application>Microsoft Office PowerPoint</Application>
  <PresentationFormat>Widescreen</PresentationFormat>
  <Paragraphs>105</Paragraphs>
  <Slides>14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Wingdings</vt:lpstr>
      <vt:lpstr>Wingdings 3</vt:lpstr>
      <vt:lpstr>Ion</vt:lpstr>
      <vt:lpstr>SecureCall  CECS 579 Information Security - Project</vt:lpstr>
      <vt:lpstr>Content</vt:lpstr>
      <vt:lpstr>Introduction </vt:lpstr>
      <vt:lpstr>Adversary Scenario</vt:lpstr>
      <vt:lpstr>SIP A communications protocol for signaling and controlling multimedia communication sessions, viz Internet Telephony</vt:lpstr>
      <vt:lpstr>How SIP Works</vt:lpstr>
      <vt:lpstr>SIP Stack – PJSIP PJSIP is free and Open Source multimedia communication library implementing standard based protocols such as SIP[1]</vt:lpstr>
      <vt:lpstr>ZRTP</vt:lpstr>
      <vt:lpstr>ZRTP with PJSIP</vt:lpstr>
      <vt:lpstr>VOIP SERVER</vt:lpstr>
      <vt:lpstr>Solution</vt:lpstr>
      <vt:lpstr>DEMO</vt:lpstr>
      <vt:lpstr>Future Work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SecureCall  CECS 579 Information Security - Project</dc:title>
  <dc:creator>GagandeepSingh Randhawa</dc:creator>
  <cp:lastModifiedBy>GagandeepSingh Randhawa</cp:lastModifiedBy>
  <cp:revision>35</cp:revision>
  <dcterms:created xsi:type="dcterms:W3CDTF">2015-12-08T23:34:24Z</dcterms:created>
  <dcterms:modified xsi:type="dcterms:W3CDTF">2015-12-10T03:07:12Z</dcterms:modified>
</cp:coreProperties>
</file>

<file path=docProps/thumbnail.jpeg>
</file>